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er Thin" charset="1" panose="020B0A02050000000004"/>
      <p:regular r:id="rId10"/>
    </p:embeddedFont>
    <p:embeddedFont>
      <p:font typeface="Inter Thin Bold" charset="1" panose="020B0502030000000004"/>
      <p:regular r:id="rId11"/>
    </p:embeddedFont>
    <p:embeddedFont>
      <p:font typeface="Inter Thin Italics" charset="1" panose="020B0A02050000000004"/>
      <p:regular r:id="rId12"/>
    </p:embeddedFont>
    <p:embeddedFont>
      <p:font typeface="Inter Thin Bold Italics" charset="1" panose="020B0502030000000004"/>
      <p:regular r:id="rId13"/>
    </p:embeddedFont>
    <p:embeddedFont>
      <p:font typeface="Poppins Thin" charset="1" panose="00000300000000000000"/>
      <p:regular r:id="rId14"/>
    </p:embeddedFont>
    <p:embeddedFont>
      <p:font typeface="Poppins Thin Bold" charset="1" panose="000004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Thin Bold Italics" charset="1" panose="00000400000000000000"/>
      <p:regular r:id="rId17"/>
    </p:embeddedFont>
    <p:embeddedFont>
      <p:font typeface="Poppins Medium" charset="1" panose="00000600000000000000"/>
      <p:regular r:id="rId18"/>
    </p:embeddedFont>
    <p:embeddedFont>
      <p:font typeface="Poppins Medium Bold" charset="1" panose="00000700000000000000"/>
      <p:regular r:id="rId19"/>
    </p:embeddedFont>
    <p:embeddedFont>
      <p:font typeface="Poppins Medium Italics" charset="1" panose="00000600000000000000"/>
      <p:regular r:id="rId20"/>
    </p:embeddedFont>
    <p:embeddedFont>
      <p:font typeface="Poppins Medium Bold Italics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70931" y="3803569"/>
            <a:ext cx="1129907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Medium Bold"/>
              </a:rPr>
              <a:t>Department of Computer Science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833806">
            <a:off x="11869404" y="4481935"/>
            <a:ext cx="755568" cy="75556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856671" y="3946444"/>
            <a:ext cx="185740" cy="1857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70931" y="4232987"/>
            <a:ext cx="185740" cy="18574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22388" y="2331579"/>
            <a:ext cx="1383226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 Thin Bold"/>
              </a:rPr>
              <a:t>(Affiliated to Dr. A.P.J. Abdul Kalam Technical University, Lucknow, India)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2386359" y="-909663"/>
            <a:ext cx="2044362" cy="2041091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529128" y="-48265"/>
            <a:ext cx="8188258" cy="8175157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6445305"/>
            <a:ext cx="3847852" cy="3841695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56671" y="8245909"/>
            <a:ext cx="2044362" cy="2041091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2944354"/>
            <a:ext cx="8188258" cy="8175157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8254" y="550612"/>
            <a:ext cx="2740472" cy="274047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76508" y="812911"/>
            <a:ext cx="16911492" cy="13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3"/>
              </a:lnSpc>
            </a:pPr>
            <a:r>
              <a:rPr lang="en-US" sz="7709">
                <a:solidFill>
                  <a:srgbClr val="000000"/>
                </a:solidFill>
                <a:latin typeface="Poppins Medium Bold"/>
              </a:rPr>
              <a:t>IMS Engineering College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4724" y="5050462"/>
            <a:ext cx="16911492" cy="13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3"/>
              </a:lnSpc>
            </a:pPr>
            <a:r>
              <a:rPr lang="en-US" sz="7709">
                <a:solidFill>
                  <a:srgbClr val="000000"/>
                </a:solidFill>
                <a:latin typeface="Poppins Medium"/>
              </a:rPr>
              <a:t>Text Summarizer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48767" y="7414643"/>
            <a:ext cx="2774491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Medium Bold"/>
              </a:rPr>
              <a:t>Submitted By:-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 Thin Bold"/>
              </a:rPr>
              <a:t>Abhimanyu Sharma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 Thin Bold"/>
              </a:rPr>
              <a:t>Ashutosh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 Thin Bold"/>
              </a:rPr>
              <a:t>Avinash Chaurasiya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 Thin Bold"/>
              </a:rPr>
              <a:t>Kuldeep Saini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94129" y="7414643"/>
            <a:ext cx="5422729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Medium Bold"/>
              </a:rPr>
              <a:t>Submitted To:-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Thin Bold"/>
              </a:rPr>
              <a:t>HOD: Dr. Sonia Juneja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Thin Bold"/>
              </a:rPr>
              <a:t>Mentor: Ms. Dhanshri Parihar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2358315" y="-1920848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669559" y="1950769"/>
            <a:ext cx="19627117" cy="866046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02202" y="802417"/>
            <a:ext cx="9483596" cy="110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02"/>
              </a:lnSpc>
              <a:spcBef>
                <a:spcPct val="0"/>
              </a:spcBef>
            </a:pPr>
            <a:r>
              <a:rPr lang="en-US" sz="6073">
                <a:solidFill>
                  <a:srgbClr val="000000"/>
                </a:solidFill>
                <a:latin typeface="Poppins Medium Bold"/>
              </a:rPr>
              <a:t>Work Flow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4461" y="3439654"/>
            <a:ext cx="11299077" cy="199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98"/>
              </a:lnSpc>
            </a:pPr>
            <a:r>
              <a:rPr lang="en-US" sz="11070">
                <a:solidFill>
                  <a:srgbClr val="000000"/>
                </a:solidFill>
                <a:latin typeface="Poppins Medium"/>
              </a:rPr>
              <a:t>Thank You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681552">
            <a:off x="8169480" y="5124427"/>
            <a:ext cx="621300" cy="621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753099" y="5277682"/>
            <a:ext cx="185740" cy="1857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024520" y="5277682"/>
            <a:ext cx="185740" cy="18574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60235" y="5964955"/>
            <a:ext cx="8767530" cy="56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Poppins Thin Bold"/>
              </a:rPr>
              <a:t>Change is the only Constant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090315" y="-55305"/>
            <a:ext cx="8188258" cy="8175157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6445305"/>
            <a:ext cx="3847852" cy="3841695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56671" y="8245909"/>
            <a:ext cx="2044362" cy="2041091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2111843"/>
            <a:ext cx="8188258" cy="8175157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1607" y="6769618"/>
            <a:ext cx="5716378" cy="3517382"/>
            <a:chOff x="0" y="0"/>
            <a:chExt cx="7621837" cy="468984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51" r="0" b="3851"/>
            <a:stretch>
              <a:fillRect/>
            </a:stretch>
          </p:blipFill>
          <p:spPr>
            <a:xfrm>
              <a:off x="0" y="0"/>
              <a:ext cx="7621837" cy="468984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228782" y="543713"/>
            <a:ext cx="7339986" cy="4599787"/>
            <a:chOff x="0" y="0"/>
            <a:chExt cx="9786648" cy="613305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969" r="0" b="4969"/>
            <a:stretch>
              <a:fillRect/>
            </a:stretch>
          </p:blipFill>
          <p:spPr>
            <a:xfrm>
              <a:off x="0" y="0"/>
              <a:ext cx="9786648" cy="613305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1173868" y="4361415"/>
            <a:ext cx="5840016" cy="3517382"/>
            <a:chOff x="0" y="0"/>
            <a:chExt cx="7786688" cy="468984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4828" r="0" b="4828"/>
            <a:stretch>
              <a:fillRect/>
            </a:stretch>
          </p:blipFill>
          <p:spPr>
            <a:xfrm>
              <a:off x="0" y="0"/>
              <a:ext cx="7786688" cy="468984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-2700000">
            <a:off x="-895226" y="-1920848"/>
            <a:ext cx="3847852" cy="3841695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3139297" y="-1020546"/>
            <a:ext cx="2044362" cy="2041091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04154" y="2471015"/>
            <a:ext cx="10517003" cy="160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Poppins Medium Bold"/>
              </a:rPr>
              <a:t>Text Summarizer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2192" y="4778928"/>
            <a:ext cx="7795166" cy="334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5"/>
              </a:lnSpc>
            </a:pPr>
            <a:r>
              <a:rPr lang="en-US" sz="3100" spc="-3">
                <a:solidFill>
                  <a:srgbClr val="000000"/>
                </a:solidFill>
                <a:latin typeface="Inter Thin Bold"/>
              </a:rPr>
              <a:t>This project will be a web application where you can get extract-based summaries of drastically lengthy text. Text can be extracted from images or directly typed. It also allows conversion summaries to different languages.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5323" y="0"/>
            <a:ext cx="13388540" cy="10287000"/>
            <a:chOff x="0" y="0"/>
            <a:chExt cx="1785138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16" t="0" r="6616" b="0"/>
            <a:stretch>
              <a:fillRect/>
            </a:stretch>
          </p:blipFill>
          <p:spPr>
            <a:xfrm>
              <a:off x="0" y="0"/>
              <a:ext cx="1785138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87802" y="6855178"/>
            <a:ext cx="2977173" cy="2978734"/>
            <a:chOff x="0" y="0"/>
            <a:chExt cx="3093156" cy="309477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093156" cy="3094777"/>
            </a:xfrm>
            <a:custGeom>
              <a:avLst/>
              <a:gdLst/>
              <a:ahLst/>
              <a:cxnLst/>
              <a:rect r="r" b="b" t="t" l="l"/>
              <a:pathLst>
                <a:path h="3094777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3094777"/>
                  </a:lnTo>
                  <a:lnTo>
                    <a:pt x="0" y="309477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66775"/>
            <a:ext cx="8261962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Medium Bold"/>
              </a:rPr>
              <a:t>Content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54120" y="2646272"/>
            <a:ext cx="6430220" cy="4994456"/>
            <a:chOff x="0" y="0"/>
            <a:chExt cx="1781543" cy="138375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81543" cy="1383753"/>
            </a:xfrm>
            <a:custGeom>
              <a:avLst/>
              <a:gdLst/>
              <a:ahLst/>
              <a:cxnLst/>
              <a:rect r="r" b="b" t="t" l="l"/>
              <a:pathLst>
                <a:path h="1383753" w="1781543">
                  <a:moveTo>
                    <a:pt x="0" y="0"/>
                  </a:moveTo>
                  <a:lnTo>
                    <a:pt x="1781543" y="0"/>
                  </a:lnTo>
                  <a:lnTo>
                    <a:pt x="1781543" y="1383753"/>
                  </a:lnTo>
                  <a:lnTo>
                    <a:pt x="0" y="1383753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76388" y="2958560"/>
            <a:ext cx="5585683" cy="313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452" indent="-388726" lvl="1">
              <a:lnSpc>
                <a:spcPts val="6229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 Medium"/>
              </a:rPr>
              <a:t> Brief of Project</a:t>
            </a:r>
          </a:p>
          <a:p>
            <a:pPr marL="777452" indent="-388726" lvl="1">
              <a:lnSpc>
                <a:spcPts val="6229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 Medium"/>
              </a:rPr>
              <a:t> Methodology</a:t>
            </a:r>
          </a:p>
          <a:p>
            <a:pPr marL="777452" indent="-388726" lvl="1">
              <a:lnSpc>
                <a:spcPts val="6229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 Medium"/>
              </a:rPr>
              <a:t> Tools</a:t>
            </a:r>
          </a:p>
          <a:p>
            <a:pPr algn="l" marL="777452" indent="-388726" lvl="1">
              <a:lnSpc>
                <a:spcPts val="6229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 Medium"/>
              </a:rPr>
              <a:t> 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4115962">
            <a:off x="7915718" y="1646933"/>
            <a:ext cx="621300" cy="62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39262" y="7337452"/>
            <a:ext cx="3847852" cy="3841695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86409" y="9266454"/>
            <a:ext cx="2044362" cy="2041091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585539" y="2360167"/>
            <a:ext cx="8188258" cy="8175157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73213" y="4089345"/>
            <a:ext cx="10297438" cy="394244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16146" y="3071367"/>
            <a:ext cx="5699457" cy="732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4887" indent="-282444" lvl="1">
              <a:lnSpc>
                <a:spcPts val="3663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Developed using React</a:t>
            </a:r>
          </a:p>
          <a:p>
            <a:pPr algn="just" marL="564887" indent="-282444" lvl="1">
              <a:lnSpc>
                <a:spcPts val="3663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Using Material UI which offers comprehensive suite of UI tools which help you ship new features faster.</a:t>
            </a:r>
          </a:p>
          <a:p>
            <a:pPr algn="just" marL="564887" indent="-282444" lvl="1">
              <a:lnSpc>
                <a:spcPts val="3663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Using useState() hook for dynamically updating and manipulating data in DOM if there is change in state.</a:t>
            </a:r>
          </a:p>
          <a:p>
            <a:pPr algn="just" marL="564887" indent="-282444" lvl="1">
              <a:lnSpc>
                <a:spcPts val="3663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Data send to the backend using axios</a:t>
            </a:r>
          </a:p>
          <a:p>
            <a:pPr algn="just" marL="1129775" indent="-376592" lvl="2">
              <a:lnSpc>
                <a:spcPts val="3663"/>
              </a:lnSpc>
              <a:buFont typeface="Arial"/>
              <a:buChar char="⚬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It  is used to make </a:t>
            </a:r>
            <a:r>
              <a:rPr lang="en-US" sz="2616">
                <a:solidFill>
                  <a:srgbClr val="000000"/>
                </a:solidFill>
                <a:latin typeface="Poppins Medium"/>
              </a:rPr>
              <a:t>XMLHttpRequests</a:t>
            </a:r>
            <a:r>
              <a:rPr lang="en-US" sz="2616">
                <a:solidFill>
                  <a:srgbClr val="000000"/>
                </a:solidFill>
                <a:latin typeface="Poppins Medium"/>
              </a:rPr>
              <a:t>.</a:t>
            </a:r>
          </a:p>
          <a:p>
            <a:pPr algn="just" marL="1129775" indent="-376592" lvl="2">
              <a:lnSpc>
                <a:spcPts val="3663"/>
              </a:lnSpc>
              <a:buFont typeface="Arial"/>
              <a:buChar char="⚬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It can transforms request and response data</a:t>
            </a:r>
          </a:p>
          <a:p>
            <a:pPr algn="just">
              <a:lnSpc>
                <a:spcPts val="3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16146" y="1025993"/>
            <a:ext cx="711022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Poppins Medium Bold"/>
              </a:rPr>
              <a:t>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6146" y="2255392"/>
            <a:ext cx="870257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 Medium"/>
              </a:rPr>
              <a:t>Main UI - Website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39262" y="7337452"/>
            <a:ext cx="3847852" cy="384169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86409" y="9266454"/>
            <a:ext cx="2044362" cy="2041091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602186" y="1752044"/>
            <a:ext cx="18687775" cy="750625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30771" y="658813"/>
            <a:ext cx="870257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 Medium Bold"/>
              </a:rPr>
              <a:t>OCR Workflow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2221" y="4504906"/>
            <a:ext cx="293322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 Medium"/>
              </a:rPr>
              <a:t>using javascripttessaract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4115962">
            <a:off x="7915718" y="1646933"/>
            <a:ext cx="621300" cy="62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39262" y="7337452"/>
            <a:ext cx="3847852" cy="3841695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86409" y="9266454"/>
            <a:ext cx="2044362" cy="2041091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585539" y="2360167"/>
            <a:ext cx="8188258" cy="8175157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5143500"/>
            <a:ext cx="8266198" cy="486246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1251" y="3008732"/>
            <a:ext cx="8702571" cy="320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4887" indent="-282443" lvl="1">
              <a:lnSpc>
                <a:spcPts val="3662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Backened server is developed using django</a:t>
            </a:r>
          </a:p>
          <a:p>
            <a:pPr algn="just" marL="564887" indent="-282443" lvl="1">
              <a:lnSpc>
                <a:spcPts val="3662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TFIDF Algorithm is implemented on django Server</a:t>
            </a:r>
          </a:p>
          <a:p>
            <a:pPr algn="just" marL="564887" indent="-282443" lvl="1">
              <a:lnSpc>
                <a:spcPts val="3662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Connection to backened is established using API</a:t>
            </a:r>
          </a:p>
          <a:p>
            <a:pPr algn="just" marL="564887" indent="-282443" lvl="1">
              <a:lnSpc>
                <a:spcPts val="3662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API is developed using Rest framework</a:t>
            </a:r>
          </a:p>
          <a:p>
            <a:pPr algn="just">
              <a:lnSpc>
                <a:spcPts val="366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91251" y="1990279"/>
            <a:ext cx="870257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 Medium Bold"/>
              </a:rPr>
              <a:t>Backened and connnectivity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4115962">
            <a:off x="7915718" y="1646933"/>
            <a:ext cx="621300" cy="62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39262" y="7337452"/>
            <a:ext cx="3847852" cy="3841695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86409" y="9266454"/>
            <a:ext cx="2044362" cy="2041091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585539" y="2360167"/>
            <a:ext cx="8188258" cy="8175157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91251" y="2293492"/>
            <a:ext cx="12108469" cy="594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4887" indent="-282443" lvl="1">
              <a:lnSpc>
                <a:spcPts val="3662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TF-IDF (Term Frequency-Inverse Document Frequency</a:t>
            </a:r>
          </a:p>
          <a:p>
            <a:pPr algn="just" marL="564887" indent="-282443" lvl="1">
              <a:lnSpc>
                <a:spcPts val="3662"/>
              </a:lnSpc>
              <a:buFont typeface="Arial"/>
              <a:buChar char="•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Main Steps:</a:t>
            </a:r>
          </a:p>
          <a:p>
            <a:pPr algn="just" marL="1129773" indent="-376591" lvl="2">
              <a:lnSpc>
                <a:spcPts val="3662"/>
              </a:lnSpc>
              <a:buFont typeface="Arial"/>
              <a:buChar char="⚬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Data preprocessing</a:t>
            </a:r>
          </a:p>
          <a:p>
            <a:pPr algn="just" marL="1694660" indent="-423665" lvl="3">
              <a:lnSpc>
                <a:spcPts val="3662"/>
              </a:lnSpc>
              <a:buFont typeface="Arial"/>
              <a:buChar char="￭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Tokenization</a:t>
            </a:r>
          </a:p>
          <a:p>
            <a:pPr algn="just" marL="1694660" indent="-423665" lvl="3">
              <a:lnSpc>
                <a:spcPts val="3662"/>
              </a:lnSpc>
              <a:buFont typeface="Arial"/>
              <a:buChar char="￭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POS( part-of-speech) tagger</a:t>
            </a:r>
          </a:p>
          <a:p>
            <a:pPr algn="just" marL="1694660" indent="-423665" lvl="3">
              <a:lnSpc>
                <a:spcPts val="3662"/>
              </a:lnSpc>
              <a:buFont typeface="Arial"/>
              <a:buChar char="￭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stopwords removal</a:t>
            </a:r>
          </a:p>
          <a:p>
            <a:pPr algn="just" marL="1694660" indent="-423665" lvl="3">
              <a:lnSpc>
                <a:spcPts val="3662"/>
              </a:lnSpc>
              <a:buFont typeface="Arial"/>
              <a:buChar char="￭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Stemming</a:t>
            </a:r>
          </a:p>
          <a:p>
            <a:pPr algn="just" marL="1129773" indent="-376591" lvl="2">
              <a:lnSpc>
                <a:spcPts val="3662"/>
              </a:lnSpc>
              <a:buFont typeface="Arial"/>
              <a:buChar char="⚬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Feature extraction</a:t>
            </a:r>
          </a:p>
          <a:p>
            <a:pPr algn="just" marL="1694660" indent="-423665" lvl="3">
              <a:lnSpc>
                <a:spcPts val="3662"/>
              </a:lnSpc>
              <a:buFont typeface="Arial"/>
              <a:buChar char="￭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Tf = </a:t>
            </a:r>
            <a:r>
              <a:rPr lang="en-US" sz="2616" u="sng">
                <a:solidFill>
                  <a:srgbClr val="000000"/>
                </a:solidFill>
                <a:latin typeface="Poppins Medium"/>
              </a:rPr>
              <a:t>total appearance of the word</a:t>
            </a:r>
          </a:p>
          <a:p>
            <a:pPr algn="just">
              <a:lnSpc>
                <a:spcPts val="3662"/>
              </a:lnSpc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                            total words in the document</a:t>
            </a:r>
          </a:p>
          <a:p>
            <a:pPr algn="just" marL="1694660" indent="-423665" lvl="3">
              <a:lnSpc>
                <a:spcPts val="3662"/>
              </a:lnSpc>
              <a:buFont typeface="Arial"/>
              <a:buChar char="￭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Idf=log( total doc/ no. of documents in which</a:t>
            </a:r>
          </a:p>
          <a:p>
            <a:pPr algn="just">
              <a:lnSpc>
                <a:spcPts val="3662"/>
              </a:lnSpc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                                  term appears)</a:t>
            </a:r>
          </a:p>
          <a:p>
            <a:pPr algn="just" marL="1129773" indent="-376591" lvl="2">
              <a:lnSpc>
                <a:spcPts val="3662"/>
              </a:lnSpc>
              <a:buFont typeface="Arial"/>
              <a:buChar char="⚬"/>
            </a:pPr>
            <a:r>
              <a:rPr lang="en-US" sz="2616">
                <a:solidFill>
                  <a:srgbClr val="000000"/>
                </a:solidFill>
                <a:latin typeface="Poppins Medium"/>
              </a:rPr>
              <a:t>Summarisation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1251" y="1328292"/>
            <a:ext cx="8702571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Medium Bold"/>
              </a:rPr>
              <a:t>Algorithm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2976527" y="-2007942"/>
            <a:ext cx="3427797" cy="342231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6570617" y="-1205923"/>
            <a:ext cx="1821187" cy="1818273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8100000">
            <a:off x="707981" y="8533570"/>
            <a:ext cx="3427797" cy="3422312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8100000">
            <a:off x="4305094" y="9335589"/>
            <a:ext cx="1821187" cy="1818273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13077" y="6478189"/>
            <a:ext cx="1352032" cy="13446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9343" y="3336114"/>
            <a:ext cx="1530247" cy="153024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86445" y="3306232"/>
            <a:ext cx="1805294" cy="16707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0713" y="6478189"/>
            <a:ext cx="1027507" cy="130816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2574216"/>
            <a:ext cx="8784532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Medium Bold"/>
              </a:rPr>
              <a:t>Technology we will use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50353"/>
            <a:ext cx="9028632" cy="45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Poppins Medium Bold"/>
              </a:rPr>
              <a:t>How Textus will possible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0181" y="4034562"/>
            <a:ext cx="8551012" cy="378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0360" indent="-335180" lvl="1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Inter Thin Bold"/>
              </a:rPr>
              <a:t>For interface development we will use React js, which we will integrate with restfull django server. </a:t>
            </a:r>
          </a:p>
          <a:p>
            <a:pPr marL="670360" indent="-335180" lvl="1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Inter Thin Bold"/>
              </a:rPr>
              <a:t>OCR for text extraction from image.</a:t>
            </a:r>
          </a:p>
          <a:p>
            <a:pPr marL="670360" indent="-335180" lvl="1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Inter Thin Bold"/>
              </a:rPr>
              <a:t>Translation Ai for language conversion.</a:t>
            </a:r>
          </a:p>
          <a:p>
            <a:pPr algn="l" marL="670360" indent="-335180" lvl="1">
              <a:lnSpc>
                <a:spcPts val="4346"/>
              </a:lnSpc>
              <a:buFont typeface="Arial"/>
              <a:buChar char="•"/>
            </a:pPr>
            <a:r>
              <a:rPr lang="en-US" sz="3104">
                <a:solidFill>
                  <a:srgbClr val="000000"/>
                </a:solidFill>
                <a:latin typeface="Inter Thin Bold"/>
              </a:rPr>
              <a:t>All development work will be done on Visual Studio code.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3099" y="5277682"/>
            <a:ext cx="185740" cy="18574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24520" y="5277682"/>
            <a:ext cx="185740" cy="1857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0090315" y="-55305"/>
            <a:ext cx="8188258" cy="8175157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6445305"/>
            <a:ext cx="3847852" cy="3841695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856671" y="8245909"/>
            <a:ext cx="2044362" cy="2041091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2111843"/>
            <a:ext cx="8188258" cy="8175157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23478" y="2411862"/>
            <a:ext cx="14430721" cy="685459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858974" y="1170277"/>
            <a:ext cx="8702571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Poppins Medium Bold"/>
              </a:rPr>
              <a:t>Front end 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DAFNnli1III</dc:identifier>
  <dcterms:modified xsi:type="dcterms:W3CDTF">2011-08-01T06:04:30Z</dcterms:modified>
  <cp:revision>1</cp:revision>
  <dc:title>Summarizer</dc:title>
</cp:coreProperties>
</file>